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36CCEE1-D20D-4081-B0AF-3E67FA24B688}">
  <a:tblStyle styleId="{A36CCEE1-D20D-4081-B0AF-3E67FA24B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italic.fntdata"/><Relationship Id="rId21" Type="http://schemas.openxmlformats.org/officeDocument/2006/relationships/slide" Target="slides/slide15.xml"/><Relationship Id="rId43" Type="http://schemas.openxmlformats.org/officeDocument/2006/relationships/font" Target="fonts/Robo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dd800b75a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dd800b75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fbe85d1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fbe85d1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fbe85d1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fbe85d1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aae76b4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aae76b4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aae76b4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aae76b4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dfbe85d1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dfbe85d1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aae76b4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aae76b4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aae76b4a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aae76b4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aae76b4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aae76b4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fbe85d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fbe85d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aae76b4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eaae76b4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aae76b4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aae76b4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dd800b75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dd800b75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dd800b75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dd800b75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dd800b75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dd800b75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dd800b75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dd800b75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dd800b75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dd800b75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d800b75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d800b75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d800b75a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d800b75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d800b75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d800b75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dfbe85d1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dfbe85d1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dd800b75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dd800b75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dfbe85d1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dfbe85d1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dfbe85d1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dfbe85d1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dfbff2ddd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dfbff2d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fbe85d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fbe85d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de673c2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de673c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aae76b4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eaae76b4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fbe85d1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fbe85d1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aae76b4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aae76b4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dd800b75a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dd800b75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True_positive_rate" TargetMode="External"/><Relationship Id="rId4" Type="http://schemas.openxmlformats.org/officeDocument/2006/relationships/hyperlink" Target="https://en.wikipedia.org/wiki/False_positive_rate" TargetMode="External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11350" y="1775225"/>
            <a:ext cx="76818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NIH Chest X-rays Classification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458697" y="3092900"/>
            <a:ext cx="1934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Yu 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504375" y="376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Matrix 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5331325" y="1276175"/>
            <a:ext cx="2902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Confusion Matrix (Multi-Class)</a:t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783825" y="1276175"/>
            <a:ext cx="40488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AUROC (Area under ROC curve):</a:t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Plot the </a:t>
            </a:r>
            <a:r>
              <a:rPr lang="en">
                <a:solidFill>
                  <a:srgbClr val="0B0080"/>
                </a:solidFill>
                <a:uFill>
                  <a:noFill/>
                </a:uFill>
                <a:hlinkClick r:id="rId3"/>
              </a:rPr>
              <a:t>true positive rate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(recall) against the </a:t>
            </a:r>
            <a:r>
              <a:rPr lang="en">
                <a:solidFill>
                  <a:srgbClr val="0B0080"/>
                </a:solidFill>
                <a:uFill>
                  <a:noFill/>
                </a:uFill>
                <a:hlinkClick r:id="rId4"/>
              </a:rPr>
              <a:t>false positive rate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(false alarm) at various threshold settings.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Insensitive to class distribution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</a:rPr>
              <a:t>AUC is equal to the probability of ranking a random positive example over a random negative example.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925" y="1553825"/>
            <a:ext cx="3386776" cy="3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80800" y="420375"/>
            <a:ext cx="6056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CheXNet Underlying Problems 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863700" y="1548175"/>
            <a:ext cx="74166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Lack of consideration in the imbalance nature of the dataset resulted the </a:t>
            </a:r>
            <a:r>
              <a:rPr b="1" lang="en">
                <a:highlight>
                  <a:srgbClr val="FFFFFF"/>
                </a:highlight>
              </a:rPr>
              <a:t>poor generalization ability </a:t>
            </a:r>
            <a:r>
              <a:rPr lang="en">
                <a:highlight>
                  <a:srgbClr val="FFFFFF"/>
                </a:highlight>
              </a:rPr>
              <a:t>of the CheXNet model. The model could barely identify samples from small classes.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Example: </a:t>
            </a:r>
            <a:r>
              <a:rPr lang="en">
                <a:highlight>
                  <a:schemeClr val="lt1"/>
                </a:highlight>
              </a:rPr>
              <a:t>‘Hernia’ vs. ‘Infiltration’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Could not identify the probability of the ‘No Finding’ class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Type</a:t>
            </a: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425452" y="1440960"/>
            <a:ext cx="2595012" cy="2794957"/>
            <a:chOff x="431925" y="1304875"/>
            <a:chExt cx="2628925" cy="3416400"/>
          </a:xfrm>
        </p:grpSpPr>
        <p:sp>
          <p:nvSpPr>
            <p:cNvPr id="199" name="Google Shape;199;p2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4"/>
          <p:cNvSpPr txBox="1"/>
          <p:nvPr>
            <p:ph idx="4294967295" type="body"/>
          </p:nvPr>
        </p:nvSpPr>
        <p:spPr>
          <a:xfrm>
            <a:off x="517075" y="14409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Binary </a:t>
            </a:r>
            <a:r>
              <a:rPr lang="en">
                <a:solidFill>
                  <a:schemeClr val="lt1"/>
                </a:solidFill>
              </a:rPr>
              <a:t>Classification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2" name="Google Shape;202;p24"/>
          <p:cNvGrpSpPr/>
          <p:nvPr/>
        </p:nvGrpSpPr>
        <p:grpSpPr>
          <a:xfrm>
            <a:off x="3267686" y="1440893"/>
            <a:ext cx="2685413" cy="2794957"/>
            <a:chOff x="3320450" y="1304875"/>
            <a:chExt cx="2632500" cy="3416400"/>
          </a:xfrm>
        </p:grpSpPr>
        <p:sp>
          <p:nvSpPr>
            <p:cNvPr id="203" name="Google Shape;203;p2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4"/>
          <p:cNvSpPr txBox="1"/>
          <p:nvPr>
            <p:ph idx="4294967295" type="body"/>
          </p:nvPr>
        </p:nvSpPr>
        <p:spPr>
          <a:xfrm>
            <a:off x="3284125" y="1440900"/>
            <a:ext cx="2692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Multi-label Classification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24"/>
          <p:cNvSpPr txBox="1"/>
          <p:nvPr>
            <p:ph idx="4294967295" type="body"/>
          </p:nvPr>
        </p:nvSpPr>
        <p:spPr>
          <a:xfrm>
            <a:off x="3371513" y="2096225"/>
            <a:ext cx="24945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Classify images to 15 classes (14 pathology classes + 1 ‘No Finding’)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Classify images to 14 pathology classes (CheXNet approach)</a:t>
            </a:r>
            <a:endParaRPr sz="1600"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6217059" y="1440903"/>
            <a:ext cx="2769653" cy="2794957"/>
            <a:chOff x="6212550" y="1304875"/>
            <a:chExt cx="2632500" cy="3416400"/>
          </a:xfrm>
        </p:grpSpPr>
        <p:sp>
          <p:nvSpPr>
            <p:cNvPr id="208" name="Google Shape;208;p2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4"/>
          <p:cNvSpPr txBox="1"/>
          <p:nvPr>
            <p:ph idx="4294967295" type="body"/>
          </p:nvPr>
        </p:nvSpPr>
        <p:spPr>
          <a:xfrm>
            <a:off x="6266000" y="1440900"/>
            <a:ext cx="2702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Multi-class classification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4"/>
          <p:cNvSpPr txBox="1"/>
          <p:nvPr>
            <p:ph idx="4294967295" type="body"/>
          </p:nvPr>
        </p:nvSpPr>
        <p:spPr>
          <a:xfrm>
            <a:off x="6372025" y="2154875"/>
            <a:ext cx="24945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Duplicate images with multi-label and associate each with single label.</a:t>
            </a:r>
            <a:endParaRPr sz="1600"/>
          </a:p>
        </p:txBody>
      </p:sp>
      <p:sp>
        <p:nvSpPr>
          <p:cNvPr id="212" name="Google Shape;212;p24"/>
          <p:cNvSpPr txBox="1"/>
          <p:nvPr/>
        </p:nvSpPr>
        <p:spPr>
          <a:xfrm>
            <a:off x="500600" y="2096225"/>
            <a:ext cx="24447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Classify whether a patient has any diseases or no disease.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Multi-label Classification -</a:t>
            </a:r>
            <a:r>
              <a:rPr lang="en" sz="2400"/>
              <a:t> Fine-Tuning  </a:t>
            </a:r>
            <a:endParaRPr sz="2400"/>
          </a:p>
        </p:txBody>
      </p:sp>
      <p:sp>
        <p:nvSpPr>
          <p:cNvPr id="218" name="Google Shape;218;p25"/>
          <p:cNvSpPr txBox="1"/>
          <p:nvPr/>
        </p:nvSpPr>
        <p:spPr>
          <a:xfrm>
            <a:off x="803275" y="1489925"/>
            <a:ext cx="34008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factors 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type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Fully connected layer 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Optimizer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4534575" y="1561200"/>
            <a:ext cx="32973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 Metric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Lower loss value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Higher AUROC scores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274750" y="301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- </a:t>
            </a:r>
            <a:r>
              <a:rPr lang="en" sz="2400"/>
              <a:t>Model Selection &amp; Fully Connected Layers </a:t>
            </a:r>
            <a:endParaRPr sz="2400"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00" y="1077600"/>
            <a:ext cx="3429924" cy="38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175" y="1099436"/>
            <a:ext cx="3429924" cy="38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292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- </a:t>
            </a:r>
            <a:r>
              <a:rPr lang="en" sz="2400"/>
              <a:t>Optimizer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5" y="1053600"/>
            <a:ext cx="3248525" cy="39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4819600" y="1483475"/>
            <a:ext cx="35304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Adam: faster convergence rate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SGD: jump to local minima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Combine the strength 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7520925" y="1742600"/>
            <a:ext cx="297900" cy="796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graphicFrame>
        <p:nvGraphicFramePr>
          <p:cNvPr id="240" name="Google Shape;240;p28"/>
          <p:cNvGraphicFramePr/>
          <p:nvPr/>
        </p:nvGraphicFramePr>
        <p:xfrm>
          <a:off x="1311950" y="166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933450"/>
                <a:gridCol w="1304925"/>
                <a:gridCol w="666750"/>
                <a:gridCol w="2057400"/>
                <a:gridCol w="12477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Loss function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activation 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Optimizer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Fully Connected Layer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Weight 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099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DenseNet 169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binary_crossentropy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sigmoid 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Adam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SGD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Dropout(0.1)+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Dense(256, activation='relu')+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Dropout(0.1)+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Dense(50, activation='relu')+ Dropout(0.1)+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Dense(14, activation=’sigmoid’)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ImageNet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 </a:t>
            </a:r>
            <a:r>
              <a:rPr lang="en" sz="2400"/>
              <a:t>(14 classes)</a:t>
            </a:r>
            <a:endParaRPr sz="2400"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1137825"/>
            <a:ext cx="4295815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225" y="1898825"/>
            <a:ext cx="3211775" cy="30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5590475" y="1276150"/>
            <a:ext cx="1716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5072225" y="1820325"/>
            <a:ext cx="32583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No prediction for Class 1,2,3,5,6,7,11,12</a:t>
            </a:r>
            <a:endParaRPr>
              <a:solidFill>
                <a:srgbClr val="FCFCFC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Negative interaction between dominated classes</a:t>
            </a:r>
            <a:endParaRPr>
              <a:solidFill>
                <a:srgbClr val="FCFCFC"/>
              </a:solidFill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288425" y="286925"/>
            <a:ext cx="5642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 Result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25" y="1004100"/>
            <a:ext cx="3941675" cy="39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 on Balanced Dataset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75" y="1017800"/>
            <a:ext cx="4123076" cy="39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5065775" y="1520988"/>
            <a:ext cx="36147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AUROC scores were boosted as we enlarged the samples. (e.g. ‘Hernia’)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 samples enabled will improve model’s classification ability quickly for under-represent class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dataset is imbalanced. Improvement for under-represent classes is more obviously.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603150" y="1206300"/>
            <a:ext cx="66513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112,120 X-ray images with disease labels from 30,805 unique patients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14 pathology classes + 1 ‘No Finding’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Train dataset (86512) and test dataset (25592) with no overlapped patients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Data_Entry_2017.csv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Only used: ‘Image Index’, ‘Finding Labels’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100" y="3184775"/>
            <a:ext cx="66008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on Fibrosis </a:t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583000" y="1334450"/>
            <a:ext cx="75339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Size:</a:t>
            </a:r>
            <a:endParaRPr>
              <a:highlight>
                <a:srgbClr val="FFFFFF"/>
              </a:highlight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1241 samples contained the label ‘Fibrosis’ in the train dataset and 431 samples contained the label ‘Fibrosis’ in the test dataset.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Label:</a:t>
            </a:r>
            <a:endParaRPr>
              <a:highlight>
                <a:srgbClr val="FFFFFF"/>
              </a:highlight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Fix ‘Fibrosis’ the class 0 and the rest of labels as class 1.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Dataset: </a:t>
            </a:r>
            <a:endParaRPr>
              <a:highlight>
                <a:srgbClr val="FFFFFF"/>
              </a:highlight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Filter out all ‘Fibrosis’ samples and mix with equal size of random samples from other classes as the train dataset. Same test dataset.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Result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50" y="1189650"/>
            <a:ext cx="3429000" cy="3429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33"/>
          <p:cNvGraphicFramePr/>
          <p:nvPr/>
        </p:nvGraphicFramePr>
        <p:xfrm>
          <a:off x="4376400" y="1736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466725"/>
                <a:gridCol w="762000"/>
                <a:gridCol w="819150"/>
              </a:tblGrid>
              <a:tr h="29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Pred_neg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Pred_pos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Neg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23781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1043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8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334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6" name="Google Shape;276;p33"/>
          <p:cNvSpPr txBox="1"/>
          <p:nvPr/>
        </p:nvSpPr>
        <p:spPr>
          <a:xfrm>
            <a:off x="4268975" y="1189650"/>
            <a:ext cx="3225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at threshold 0.91 :</a:t>
            </a:r>
            <a:endParaRPr/>
          </a:p>
        </p:txBody>
      </p:sp>
      <p:graphicFrame>
        <p:nvGraphicFramePr>
          <p:cNvPr id="277" name="Google Shape;277;p33"/>
          <p:cNvGraphicFramePr/>
          <p:nvPr/>
        </p:nvGraphicFramePr>
        <p:xfrm>
          <a:off x="4376400" y="332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743275"/>
                <a:gridCol w="731975"/>
                <a:gridCol w="696275"/>
                <a:gridCol w="727075"/>
                <a:gridCol w="720625"/>
              </a:tblGrid>
              <a:tr h="33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Accuracy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Precision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Recall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F1-score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AUROC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0.9640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0.1073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0.1498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0.125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</a:rPr>
                        <a:t>0.79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8" name="Google Shape;278;p33"/>
          <p:cNvSpPr txBox="1"/>
          <p:nvPr/>
        </p:nvSpPr>
        <p:spPr>
          <a:xfrm>
            <a:off x="4268975" y="2867425"/>
            <a:ext cx="4366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lack of ‘Fibrosis’ samples boosted accuracy</a:t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4301400" y="4266675"/>
            <a:ext cx="3394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on balanced dataset?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Multi-label Classification Result (15 Classes)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200"/>
            <a:ext cx="5300700" cy="3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575" y="1170200"/>
            <a:ext cx="2462907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Multi-label Classification Result (15 Classes)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5" y="1017800"/>
            <a:ext cx="4025875" cy="40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5068100" y="1734050"/>
            <a:ext cx="35769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model classified most images to 4 dominant classes (‘Atelectasis’, 'Effusion', 'Infiltration', 'No Finding'). Images from 6 under-represented classes were completely ignored (all zero)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Alleviate Dataset Imbalance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8668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 txBox="1"/>
          <p:nvPr>
            <p:ph idx="4294967295" type="body"/>
          </p:nvPr>
        </p:nvSpPr>
        <p:spPr>
          <a:xfrm>
            <a:off x="97290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Tackle From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36"/>
          <p:cNvSpPr txBox="1"/>
          <p:nvPr>
            <p:ph idx="4294967295" type="body"/>
          </p:nvPr>
        </p:nvSpPr>
        <p:spPr>
          <a:xfrm>
            <a:off x="865650" y="2070575"/>
            <a:ext cx="30465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Resample the dataset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Oversample under-represent classes and desample dominated classes. </a:t>
            </a:r>
            <a:endParaRPr sz="14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Advantage: adding data </a:t>
            </a:r>
            <a:endParaRPr sz="1400"/>
          </a:p>
        </p:txBody>
      </p:sp>
      <p:sp>
        <p:nvSpPr>
          <p:cNvPr id="302" name="Google Shape;302;p36"/>
          <p:cNvSpPr/>
          <p:nvPr/>
        </p:nvSpPr>
        <p:spPr>
          <a:xfrm>
            <a:off x="45720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4294967295" type="body"/>
          </p:nvPr>
        </p:nvSpPr>
        <p:spPr>
          <a:xfrm>
            <a:off x="4893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Assign Weights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36"/>
          <p:cNvSpPr txBox="1"/>
          <p:nvPr>
            <p:ph idx="4294967295" type="body"/>
          </p:nvPr>
        </p:nvSpPr>
        <p:spPr>
          <a:xfrm>
            <a:off x="4678851" y="2070575"/>
            <a:ext cx="33129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Assign class weight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class weights to weight the loss function during training, which t</a:t>
            </a:r>
            <a:r>
              <a:rPr lang="en" sz="1400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ells the model to “pay more attention” to samples from an under-represented class.</a:t>
            </a:r>
            <a:endParaRPr sz="1400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Advantage: faster and easier</a:t>
            </a:r>
            <a:endParaRPr sz="1400">
              <a:solidFill>
                <a:srgbClr val="00000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53575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Resampling dataset 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" y="1017800"/>
            <a:ext cx="4410546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25" y="1080650"/>
            <a:ext cx="3732275" cy="36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504375" y="376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Resampling dataset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575" y="1103175"/>
            <a:ext cx="3969573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00" y="1639300"/>
            <a:ext cx="4489275" cy="29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583025" y="1214675"/>
            <a:ext cx="2105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Resampling: </a:t>
            </a:r>
            <a:endParaRPr/>
          </a:p>
        </p:txBody>
      </p:sp>
      <p:sp>
        <p:nvSpPr>
          <p:cNvPr id="320" name="Google Shape;320;p38"/>
          <p:cNvSpPr txBox="1"/>
          <p:nvPr/>
        </p:nvSpPr>
        <p:spPr>
          <a:xfrm>
            <a:off x="5056225" y="686400"/>
            <a:ext cx="2105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r>
              <a:rPr lang="en"/>
              <a:t> Resampling: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445725" y="359725"/>
            <a:ext cx="608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 Weights</a:t>
            </a:r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325" y="876100"/>
            <a:ext cx="2524996" cy="38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50" y="917975"/>
            <a:ext cx="4023575" cy="40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Result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100" y="1590675"/>
            <a:ext cx="3156500" cy="3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467400" y="1159625"/>
            <a:ext cx="4104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With the threshold 0.58, we got the confusion matrix:</a:t>
            </a:r>
            <a:endParaRPr sz="1200"/>
          </a:p>
        </p:txBody>
      </p:sp>
      <p:graphicFrame>
        <p:nvGraphicFramePr>
          <p:cNvPr id="335" name="Google Shape;335;p40"/>
          <p:cNvGraphicFramePr/>
          <p:nvPr/>
        </p:nvGraphicFramePr>
        <p:xfrm>
          <a:off x="757175" y="163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466725"/>
                <a:gridCol w="762000"/>
                <a:gridCol w="8191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Pred_neg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Pred_pos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Neg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6074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3787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4459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11272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36" name="Google Shape;336;p40"/>
          <p:cNvSpPr txBox="1"/>
          <p:nvPr/>
        </p:nvSpPr>
        <p:spPr>
          <a:xfrm>
            <a:off x="467400" y="2644488"/>
            <a:ext cx="4407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confusion matrix yield the following evaluation metrics:</a:t>
            </a:r>
            <a:endParaRPr sz="1200"/>
          </a:p>
        </p:txBody>
      </p:sp>
      <p:graphicFrame>
        <p:nvGraphicFramePr>
          <p:cNvPr id="337" name="Google Shape;337;p40"/>
          <p:cNvGraphicFramePr/>
          <p:nvPr/>
        </p:nvGraphicFramePr>
        <p:xfrm>
          <a:off x="757175" y="31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825475"/>
                <a:gridCol w="858950"/>
                <a:gridCol w="791950"/>
                <a:gridCol w="833875"/>
                <a:gridCol w="7943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Accuracy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Precision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Recall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F1-score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AUROC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0.6784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0.7340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0.7477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0.7408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38" name="Google Shape;338;p40"/>
          <p:cNvSpPr txBox="1"/>
          <p:nvPr/>
        </p:nvSpPr>
        <p:spPr>
          <a:xfrm>
            <a:off x="505875" y="3997400"/>
            <a:ext cx="3021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</a:t>
            </a:r>
            <a:r>
              <a:rPr lang="en" sz="1200"/>
              <a:t>he best accuracy was about 69.3%.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on Resampled Dataset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4" name="Google Shape;344;p41"/>
          <p:cNvGraphicFramePr/>
          <p:nvPr/>
        </p:nvGraphicFramePr>
        <p:xfrm>
          <a:off x="4516975" y="172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954075"/>
                <a:gridCol w="1037100"/>
                <a:gridCol w="1050225"/>
                <a:gridCol w="1193975"/>
              </a:tblGrid>
              <a:tr h="33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Test Dataset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Train Dataset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Balanced Train Dataset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No-Finding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9861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50492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36020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Disease(s)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15731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36020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36020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45" name="Google Shape;345;p41"/>
          <p:cNvSpPr txBox="1"/>
          <p:nvPr/>
        </p:nvSpPr>
        <p:spPr>
          <a:xfrm>
            <a:off x="504350" y="1244000"/>
            <a:ext cx="4104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With the threshold 0.58, we got the confusion matrix:</a:t>
            </a:r>
            <a:endParaRPr sz="1200"/>
          </a:p>
        </p:txBody>
      </p:sp>
      <p:graphicFrame>
        <p:nvGraphicFramePr>
          <p:cNvPr id="346" name="Google Shape;346;p41"/>
          <p:cNvGraphicFramePr/>
          <p:nvPr/>
        </p:nvGraphicFramePr>
        <p:xfrm>
          <a:off x="621650" y="172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466725"/>
                <a:gridCol w="762000"/>
                <a:gridCol w="8191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Pred_neg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Pred_pos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Neg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5694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4167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3988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11743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47" name="Google Shape;347;p41"/>
          <p:cNvSpPr txBox="1"/>
          <p:nvPr/>
        </p:nvSpPr>
        <p:spPr>
          <a:xfrm>
            <a:off x="369900" y="2811600"/>
            <a:ext cx="4524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confusion matrix yield the following evaluation metrics:</a:t>
            </a:r>
            <a:endParaRPr sz="1200"/>
          </a:p>
          <a:p>
            <a:pPr indent="0" lvl="0" marL="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621650" y="33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{A36CCEE1-D20D-4081-B0AF-3E67FA24B688}</a:tableStyleId>
              </a:tblPr>
              <a:tblGrid>
                <a:gridCol w="1177300"/>
                <a:gridCol w="1177300"/>
                <a:gridCol w="1177300"/>
                <a:gridCol w="1177300"/>
                <a:gridCol w="1177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Accuracy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Precision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Recall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F1-score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AUROC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0.6813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0.7381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0.7465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0.7423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49" name="Google Shape;349;p41"/>
          <p:cNvSpPr txBox="1"/>
          <p:nvPr/>
        </p:nvSpPr>
        <p:spPr>
          <a:xfrm>
            <a:off x="559350" y="3985550"/>
            <a:ext cx="55308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After testing with multiple threshold, the best accuracy was about 69.77%.</a:t>
            </a:r>
            <a:endParaRPr sz="1200"/>
          </a:p>
        </p:txBody>
      </p:sp>
      <p:sp>
        <p:nvSpPr>
          <p:cNvPr id="350" name="Google Shape;350;p41"/>
          <p:cNvSpPr/>
          <p:nvPr/>
        </p:nvSpPr>
        <p:spPr>
          <a:xfrm>
            <a:off x="6249275" y="1130900"/>
            <a:ext cx="410400" cy="47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03825" y="359725"/>
            <a:ext cx="64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0" y="197975"/>
            <a:ext cx="3794850" cy="46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487600" y="1210825"/>
            <a:ext cx="42288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Challenge</a:t>
            </a:r>
            <a:r>
              <a:rPr b="1" lang="en" sz="1600"/>
              <a:t> </a:t>
            </a:r>
            <a:endParaRPr b="1"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Imbalanced Nature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endParaRPr/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Dominating Classes: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 			‘No Finding’ (53.8%), ‘Infiltration’(17.7%),</a:t>
            </a:r>
            <a:endParaRPr sz="110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‘Effusion’ (7.7%)</a:t>
            </a:r>
            <a:endParaRPr sz="1100">
              <a:highlight>
                <a:srgbClr val="FFFFFF"/>
              </a:highlight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Under-represented Classes:</a:t>
            </a:r>
            <a:endParaRPr/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</a:t>
            </a:r>
            <a:r>
              <a:rPr lang="en" sz="1100">
                <a:highlight>
                  <a:srgbClr val="FFFFFF"/>
                </a:highlight>
              </a:rPr>
              <a:t>Hernia’ (0.2%), ‘Pneumonia’(1.2%),</a:t>
            </a:r>
            <a:endParaRPr sz="1100">
              <a:highlight>
                <a:srgbClr val="FFFFFF"/>
              </a:highlight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’Fibrosis’(1.5%)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 Dependency</a:t>
            </a:r>
            <a:endParaRPr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100"/>
              <a:t>Multi-label (</a:t>
            </a:r>
            <a:r>
              <a:rPr lang="en" sz="1100">
                <a:highlight>
                  <a:srgbClr val="FFFFFF"/>
                </a:highlight>
              </a:rPr>
              <a:t>18.5%)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on Disease Only </a:t>
            </a:r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703675" y="1407350"/>
            <a:ext cx="7589700" cy="1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Drop samples in the ‘No Finding’ class for both train and test dataset. 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32400 train data, 3620 validation data and 15731 test data (with proportion about 9:1:4). 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Thought </a:t>
            </a:r>
            <a:endParaRPr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75" y="1170200"/>
            <a:ext cx="3640676" cy="3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4572000" y="1428825"/>
            <a:ext cx="43161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 14 labels classification model was relatively more sensitive to small classes. 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existence of the ‘No Finding’ class boosted the AUROC scores.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896350" y="1449225"/>
            <a:ext cx="62100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For multi-label classification, the model could not classify under-represented classes very well, despite high AUROC scores.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Poor generalization ability.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Ignore label dependency.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5" name="Google Shape;375;p45"/>
          <p:cNvSpPr txBox="1"/>
          <p:nvPr/>
        </p:nvSpPr>
        <p:spPr>
          <a:xfrm>
            <a:off x="621600" y="1091925"/>
            <a:ext cx="79008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Oversampling will</a:t>
            </a:r>
            <a:r>
              <a:rPr lang="en"/>
              <a:t> improve AUROC scores, especially for under-represent classes.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preprocessing way (crop, remove blacklist and enlarge images) is proven to improve classification result.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Add ReLU layers yield better classification result. 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SGD is a better optimizer to find minimum value. 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Build multiple binary classification models could give better AUROC scores. </a:t>
            </a:r>
            <a:endParaRPr>
              <a:highlight>
                <a:srgbClr val="FFFFFF"/>
              </a:highlight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3232475" y="1768551"/>
            <a:ext cx="2746800" cy="11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 &amp; A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86" name="Google Shape;386;p47"/>
          <p:cNvSpPr txBox="1"/>
          <p:nvPr/>
        </p:nvSpPr>
        <p:spPr>
          <a:xfrm>
            <a:off x="634850" y="3446275"/>
            <a:ext cx="45087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Special t</a:t>
            </a:r>
            <a:r>
              <a:rPr lang="en" sz="1800">
                <a:solidFill>
                  <a:srgbClr val="FFFFFF"/>
                </a:solidFill>
              </a:rPr>
              <a:t>hanks to Akshay and Krishnan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05" name="Google Shape;105;p16"/>
          <p:cNvSpPr/>
          <p:nvPr/>
        </p:nvSpPr>
        <p:spPr>
          <a:xfrm>
            <a:off x="801634" y="2601075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801625" y="2738625"/>
            <a:ext cx="1543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388095" y="2002990"/>
            <a:ext cx="198900" cy="593656"/>
            <a:chOff x="777447" y="1610215"/>
            <a:chExt cx="198900" cy="593656"/>
          </a:xfrm>
        </p:grpSpPr>
        <p:cxnSp>
          <p:nvCxnSpPr>
            <p:cNvPr id="108" name="Google Shape;108;p16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" name="Google Shape;109;p16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6"/>
          <p:cNvSpPr txBox="1"/>
          <p:nvPr/>
        </p:nvSpPr>
        <p:spPr>
          <a:xfrm>
            <a:off x="686900" y="1208300"/>
            <a:ext cx="22953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Clean Data;            Images to Numpy Array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Background pointer shape in timeline graphic" id="111" name="Google Shape;111;p16"/>
          <p:cNvSpPr/>
          <p:nvPr/>
        </p:nvSpPr>
        <p:spPr>
          <a:xfrm>
            <a:off x="2277749" y="2601075"/>
            <a:ext cx="2773500" cy="745500"/>
          </a:xfrm>
          <a:prstGeom prst="chevron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2665678" y="2734875"/>
            <a:ext cx="1830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Pre-trained Model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+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More Layers 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3739232" y="3337283"/>
            <a:ext cx="198900" cy="593656"/>
            <a:chOff x="2223534" y="2938958"/>
            <a:chExt cx="198900" cy="593656"/>
          </a:xfrm>
        </p:grpSpPr>
        <p:cxnSp>
          <p:nvCxnSpPr>
            <p:cNvPr id="114" name="Google Shape;114;p1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" name="Google Shape;115;p16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6"/>
          <p:cNvSpPr txBox="1"/>
          <p:nvPr/>
        </p:nvSpPr>
        <p:spPr>
          <a:xfrm>
            <a:off x="2982202" y="4062950"/>
            <a:ext cx="1830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 Selector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Background pointer shape in timeline graphic" id="117" name="Google Shape;117;p16"/>
          <p:cNvSpPr/>
          <p:nvPr/>
        </p:nvSpPr>
        <p:spPr>
          <a:xfrm>
            <a:off x="4669873" y="2601075"/>
            <a:ext cx="2051100" cy="745500"/>
          </a:xfrm>
          <a:prstGeom prst="chevron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965655" y="2738625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5517445" y="2012290"/>
            <a:ext cx="198900" cy="593656"/>
            <a:chOff x="3918084" y="1610215"/>
            <a:chExt cx="198900" cy="593656"/>
          </a:xfrm>
        </p:grpSpPr>
        <p:cxnSp>
          <p:nvCxnSpPr>
            <p:cNvPr id="120" name="Google Shape;120;p1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p1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6"/>
          <p:cNvSpPr txBox="1"/>
          <p:nvPr/>
        </p:nvSpPr>
        <p:spPr>
          <a:xfrm>
            <a:off x="4887575" y="1259450"/>
            <a:ext cx="19149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 with Data Augmentation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Background pointer shape in timeline graphic" id="123" name="Google Shape;123;p16"/>
          <p:cNvSpPr/>
          <p:nvPr/>
        </p:nvSpPr>
        <p:spPr>
          <a:xfrm>
            <a:off x="6324793" y="2601075"/>
            <a:ext cx="2051100" cy="745500"/>
          </a:xfrm>
          <a:prstGeom prst="chevron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6751124" y="2738625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7170970" y="3341033"/>
            <a:ext cx="198900" cy="593656"/>
            <a:chOff x="5958946" y="2938958"/>
            <a:chExt cx="198900" cy="593656"/>
          </a:xfrm>
        </p:grpSpPr>
        <p:cxnSp>
          <p:nvCxnSpPr>
            <p:cNvPr id="126" name="Google Shape;126;p1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" name="Google Shape;127;p1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6"/>
          <p:cNvSpPr txBox="1"/>
          <p:nvPr/>
        </p:nvSpPr>
        <p:spPr>
          <a:xfrm>
            <a:off x="6400177" y="4066700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AUROC Scores;              Confusion Matrix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</a:t>
            </a:r>
            <a:r>
              <a:rPr lang="en" sz="2400"/>
              <a:t>Remove Blacklist </a:t>
            </a:r>
            <a:endParaRPr sz="2400"/>
          </a:p>
        </p:txBody>
      </p:sp>
      <p:sp>
        <p:nvSpPr>
          <p:cNvPr id="135" name="Google Shape;135;p17"/>
          <p:cNvSpPr txBox="1"/>
          <p:nvPr/>
        </p:nvSpPr>
        <p:spPr>
          <a:xfrm>
            <a:off x="848775" y="1371200"/>
            <a:ext cx="7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Remove images with poor quality, rotation and different view point in the dataset. A blacklist of these images are provided on AzureChestXRay github. </a:t>
            </a:r>
            <a:endParaRPr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850" y="2916302"/>
            <a:ext cx="1544175" cy="18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575" y="2891475"/>
            <a:ext cx="3423950" cy="18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3420850" y="2388463"/>
            <a:ext cx="1813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lacklist images: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00" y="2891475"/>
            <a:ext cx="1813799" cy="16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894125" y="2386325"/>
            <a:ext cx="1438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image: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</a:t>
            </a:r>
            <a:r>
              <a:rPr lang="en" sz="2400"/>
              <a:t>Crop </a:t>
            </a:r>
            <a:endParaRPr sz="2400"/>
          </a:p>
        </p:txBody>
      </p:sp>
      <p:sp>
        <p:nvSpPr>
          <p:cNvPr id="146" name="Google Shape;146;p18"/>
          <p:cNvSpPr txBox="1"/>
          <p:nvPr/>
        </p:nvSpPr>
        <p:spPr>
          <a:xfrm>
            <a:off x="880525" y="1355950"/>
            <a:ext cx="68283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Second, we cropped and save the center 75% images to better focus on the lung area. This will remove clavicles, top of vertebral column, medical wires, and some writing on original images. 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25" y="2704800"/>
            <a:ext cx="1933476" cy="1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175" y="2704800"/>
            <a:ext cx="1960029" cy="1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50" y="2173000"/>
            <a:ext cx="2244724" cy="22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2947475" y="3452750"/>
            <a:ext cx="2592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</a:t>
            </a:r>
            <a:r>
              <a:rPr lang="en" sz="2400"/>
              <a:t>Image Size </a:t>
            </a:r>
            <a:endParaRPr sz="2400"/>
          </a:p>
        </p:txBody>
      </p:sp>
      <p:sp>
        <p:nvSpPr>
          <p:cNvPr id="156" name="Google Shape;156;p19"/>
          <p:cNvSpPr txBox="1"/>
          <p:nvPr/>
        </p:nvSpPr>
        <p:spPr>
          <a:xfrm>
            <a:off x="882250" y="1521275"/>
            <a:ext cx="71949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Third, we loaded image as size 300*300 for better accuracy. Large image dimensions are expected to give more details despite longer training time. 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Trade off: time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149750" y="338750"/>
            <a:ext cx="85206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 Result </a:t>
            </a:r>
            <a:endParaRPr sz="30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0" y="946550"/>
            <a:ext cx="3559495" cy="40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5234150" y="1645400"/>
            <a:ext cx="29928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Loading size : Column 3 and 4</a:t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BlackList</a:t>
            </a:r>
            <a:r>
              <a:rPr lang="en">
                <a:solidFill>
                  <a:srgbClr val="FCFCFC"/>
                </a:solidFill>
              </a:rPr>
              <a:t> : Column 5 and 6</a:t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Crop : Column 7 and 8</a:t>
            </a:r>
            <a:endParaRPr>
              <a:solidFill>
                <a:srgbClr val="FCFCF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484300" y="317850"/>
            <a:ext cx="8304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Stanford CheXNet Model</a:t>
            </a:r>
            <a:endParaRPr/>
          </a:p>
        </p:txBody>
      </p:sp>
      <p:grpSp>
        <p:nvGrpSpPr>
          <p:cNvPr id="169" name="Google Shape;169;p21"/>
          <p:cNvGrpSpPr/>
          <p:nvPr/>
        </p:nvGrpSpPr>
        <p:grpSpPr>
          <a:xfrm>
            <a:off x="536124" y="1045772"/>
            <a:ext cx="3304296" cy="3706794"/>
            <a:chOff x="431925" y="1304875"/>
            <a:chExt cx="2628925" cy="3416400"/>
          </a:xfrm>
        </p:grpSpPr>
        <p:sp>
          <p:nvSpPr>
            <p:cNvPr id="170" name="Google Shape;170;p21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1"/>
          <p:cNvSpPr txBox="1"/>
          <p:nvPr>
            <p:ph idx="4294967295" type="body"/>
          </p:nvPr>
        </p:nvSpPr>
        <p:spPr>
          <a:xfrm>
            <a:off x="1258500" y="11017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Label Strategy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 txBox="1"/>
          <p:nvPr>
            <p:ph idx="4294967295" type="body"/>
          </p:nvPr>
        </p:nvSpPr>
        <p:spPr>
          <a:xfrm>
            <a:off x="654350" y="1640850"/>
            <a:ext cx="29991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vector of binary labels indicating the absence or presence of each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pathology classes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Example: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Finding Labels: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'Atelectasis', 'Consolidation'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[1,0,1,0,0,0,0,0,0,0,0,0,0,0]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Finding Labels: ‘No Finding’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[0,0,0,0,0,0,0,0,0,0,0,0,0,0]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4181315" y="1048326"/>
            <a:ext cx="4311772" cy="3701669"/>
            <a:chOff x="3320450" y="1304875"/>
            <a:chExt cx="2632500" cy="3416400"/>
          </a:xfrm>
        </p:grpSpPr>
        <p:sp>
          <p:nvSpPr>
            <p:cNvPr id="175" name="Google Shape;175;p21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1"/>
          <p:cNvSpPr txBox="1"/>
          <p:nvPr>
            <p:ph idx="4294967295" type="body"/>
          </p:nvPr>
        </p:nvSpPr>
        <p:spPr>
          <a:xfrm>
            <a:off x="5269125" y="1064600"/>
            <a:ext cx="2562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&amp; Setting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1"/>
          <p:cNvSpPr txBox="1"/>
          <p:nvPr>
            <p:ph idx="4294967295" type="body"/>
          </p:nvPr>
        </p:nvSpPr>
        <p:spPr>
          <a:xfrm>
            <a:off x="4247150" y="1640850"/>
            <a:ext cx="42027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DenseNet 121 (improve flow of information and gradients through the network, making the optimization of very deep networks tractable)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final fully connected layer with one that has a single output, after which apply a sigmoid nonlinearity.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 ImageNet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unweighted binary cross entropy losses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 Adam with standard parameters (β1 = 0.9 and β2 = 0.999)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